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69" r:id="rId16"/>
    <p:sldId id="271" r:id="rId17"/>
    <p:sldId id="270" r:id="rId18"/>
    <p:sldId id="273" r:id="rId19"/>
    <p:sldId id="274" r:id="rId20"/>
    <p:sldId id="275" r:id="rId21"/>
    <p:sldId id="276" r:id="rId22"/>
    <p:sldId id="277" r:id="rId23"/>
    <p:sldId id="280" r:id="rId24"/>
    <p:sldId id="281" r:id="rId25"/>
    <p:sldId id="282" r:id="rId26"/>
    <p:sldId id="283" r:id="rId27"/>
    <p:sldId id="284" r:id="rId28"/>
    <p:sldId id="288" r:id="rId29"/>
    <p:sldId id="285" r:id="rId30"/>
    <p:sldId id="286" r:id="rId31"/>
    <p:sldId id="287" r:id="rId32"/>
    <p:sldId id="27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8"/>
    <p:restoredTop sz="77338"/>
  </p:normalViewPr>
  <p:slideViewPr>
    <p:cSldViewPr snapToGrid="0">
      <p:cViewPr varScale="1">
        <p:scale>
          <a:sx n="108" d="100"/>
          <a:sy n="108" d="100"/>
        </p:scale>
        <p:origin x="22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1D903-833F-084F-9681-37F44F7DB5DE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3196F-4821-5242-98C3-6F9C28F35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93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09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part 1, when the fork is done, copy the URL and we can move to our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4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74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82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32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65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the two squares to copy your token.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75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/10.1126/science.352.6285.508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3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/new</a:t>
            </a:r>
          </a:p>
          <a:p>
            <a:r>
              <a:rPr lang="en-US" dirty="0"/>
              <a:t>Options as listed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8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repository webpage opens...</a:t>
            </a:r>
          </a:p>
          <a:p>
            <a:r>
              <a:rPr lang="en-US" dirty="0"/>
              <a:t>Click green &lt;&gt; Code button</a:t>
            </a:r>
          </a:p>
          <a:p>
            <a:r>
              <a:rPr lang="en-US" dirty="0"/>
              <a:t>Click the two overlapping squares to copy this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Switch back to </a:t>
            </a:r>
            <a:r>
              <a:rPr lang="en-US" dirty="0" err="1"/>
              <a:t>Jupyter</a:t>
            </a:r>
            <a:r>
              <a:rPr lang="en-US" dirty="0"/>
              <a:t> and add that URL to the appropriate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43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/settings/apps</a:t>
            </a:r>
          </a:p>
          <a:p>
            <a:r>
              <a:rPr lang="en-US" dirty="0"/>
              <a:t>Personal access tokens</a:t>
            </a:r>
          </a:p>
          <a:p>
            <a:r>
              <a:rPr lang="en-US" dirty="0"/>
              <a:t>Fine-grained tokens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11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restrict it to the repository we just created.</a:t>
            </a:r>
          </a:p>
          <a:p>
            <a:r>
              <a:rPr lang="en-US" dirty="0"/>
              <a:t>Only selected repositories</a:t>
            </a:r>
          </a:p>
          <a:p>
            <a:r>
              <a:rPr lang="en-US" dirty="0"/>
              <a:t>Select repository just made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77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permissions</a:t>
            </a:r>
          </a:p>
          <a:p>
            <a:r>
              <a:rPr lang="en-US" dirty="0"/>
              <a:t>In the Administration section change to Access: Read and Write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18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token will now be visible.</a:t>
            </a:r>
          </a:p>
          <a:p>
            <a:r>
              <a:rPr lang="en-US" dirty="0"/>
              <a:t>Click the double squares to copy your token</a:t>
            </a:r>
          </a:p>
          <a:p>
            <a:r>
              <a:rPr lang="en-US" dirty="0"/>
              <a:t>Paste it into the notebook at the right spot.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9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tribaric</a:t>
            </a:r>
            <a:r>
              <a:rPr lang="en-US" dirty="0"/>
              <a:t>/</a:t>
            </a:r>
            <a:r>
              <a:rPr lang="en-US" dirty="0" err="1"/>
              <a:t>Super_Star_Research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196F-4821-5242-98C3-6F9C28F35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1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B0B67-624D-FE34-62AD-7ECA1DDDF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1F3BD-37A3-9110-E2B3-4E4971C00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48612-2A86-0345-0841-CC70EA2C0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2E001-0023-FCAC-49D2-CDB99096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F4AC5-7BF2-938D-526D-1DBDC1EF6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18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9DC4F-8013-0184-B739-6F979BCB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86233-DC5A-518C-0D36-B541B908D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CF9AB-23B6-654A-BACD-F2CD9F54A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A7F53-B8B3-149C-77BB-82A4C15EB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26D09-BF92-750C-5CF4-7EDA0C8B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53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C294FE-80EC-EE1A-A5AD-96A1526892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46182-7002-BA41-26FE-5E60D47D0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76A9C-1B70-75AE-D85B-02F9407A1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AD2AF-12B4-E3BC-5B4B-06712A9C1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A2C2B-8356-4DD7-1319-E9B75D872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70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1F7C-1CE1-7498-CFED-2FA1E405C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135E-C84F-DE2D-E1F4-DBF10D060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18A1F-2339-B956-A619-020E62DAA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7F717-01EC-B037-C13E-09368631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0163A-AD42-1968-353A-57A101F50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69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E3338-05FC-9F0A-47DF-227E0B91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6806E-62E9-8A20-EB89-6CF59D87D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6518F-65D4-83A5-4D04-72E1B17F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4BB69-2441-51FF-72F3-2652932C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B31A6-BF0B-FC32-CAF1-8D45F1F27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6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4908-35AB-1845-C1FB-CC01B9BD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F45D3-8376-D67D-5D4C-60A39685C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F39CD-09C3-7094-15B9-1C7B82622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48FAC-0AEF-7296-3347-48EA763AB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09846-8968-3D09-E413-98C12AD8D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E89E7-F8C4-B5C7-26B2-64806680E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0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7980F-239E-8612-3847-3FDBC489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40B9C-2953-DD8D-F055-9AB7399C6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36E0D-6171-11F8-E37E-68FC8747A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16735F-103C-4A57-422D-2BB4CE297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239E05-98B8-EFDA-AE87-CE2719016C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959B4-28B7-00B2-19C5-1D069DE1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64E7B-A6E7-4575-41CF-0A758CCFB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29D7CA-F9BF-E71F-DFBE-4068235F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7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626B-8E09-6D41-57B6-F316D61FB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552DA9-9A39-16A7-4425-A9CE65D3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FE1DA-658E-AF31-2CAC-D6675EDC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1E9AA-BC66-330F-4CBD-EEABD925D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23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D3E3F-DE54-42AF-9CB7-9B548870B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C37125-FC15-975B-17CA-6DAF7D45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A852E-25FC-20DB-D9EB-7387A8128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89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706A-178C-84F8-0416-48BCC765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969D9-7A69-17A2-6068-2B1E6E269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115BA-E4C2-0B78-2D63-A20BBD0B1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E4D9C-06F8-5604-5FBD-8C65A8286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0E014-27CA-ADC4-20AB-2E809F42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3D21F-18E3-9548-265E-8B73416F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13CF0-A164-2707-921D-1539BFEA0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C404D-63BD-BC14-2F5A-79670AD1A8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F2B4E-D009-9902-EA4E-98A28FBF5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65774-E564-31D5-F30A-1C03A9CAA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61AD0-E348-431B-BF27-29707DAD6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AC6F22-9134-69B2-AB5A-E51BEE081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75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E469B3-E76A-C811-E331-3181734E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07E03-93DA-1CA4-EBF5-EC0A1EFC5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A027D-8B6E-D7FA-BEB8-98633FC91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8521F-0683-8A4A-ADF7-8E63606FC01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58875-5A0B-27E4-AD21-5CB523EA6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8120C-AB78-9E8D-ED2E-D31DFF195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7C547-3F62-A442-91F1-B957B98F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0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9F70-2BB5-FB34-55D4-14C6916301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RDM in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E4F28-1B91-568D-D218-5774060AD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Importance of Keeping your Data Reproducible</a:t>
            </a:r>
          </a:p>
        </p:txBody>
      </p:sp>
    </p:spTree>
    <p:extLst>
      <p:ext uri="{BB962C8B-B14F-4D97-AF65-F5344CB8AC3E}">
        <p14:creationId xmlns:p14="http://schemas.microsoft.com/office/powerpoint/2010/main" val="492811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AF0BE6-6BCA-FF0C-429C-ABC14045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’Research’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A86AAE-4296-D16E-58E3-533ABE26D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interested in text sentiment (</a:t>
            </a:r>
            <a:r>
              <a:rPr lang="en-US" dirty="0" err="1"/>
              <a:t>ie</a:t>
            </a:r>
            <a:r>
              <a:rPr lang="en-US" dirty="0"/>
              <a:t>. providing numerical scores on blocks of text to measure how ‘happy’ or ‘negative’ they are)</a:t>
            </a:r>
          </a:p>
          <a:p>
            <a:r>
              <a:rPr lang="en-US" dirty="0"/>
              <a:t>We are going to use a scoring systems called VADER</a:t>
            </a:r>
          </a:p>
          <a:p>
            <a:r>
              <a:rPr lang="en-US" dirty="0"/>
              <a:t>Our ‘corpus’ will be a bunch of URLs that we identify</a:t>
            </a:r>
          </a:p>
        </p:txBody>
      </p:sp>
    </p:spTree>
    <p:extLst>
      <p:ext uri="{BB962C8B-B14F-4D97-AF65-F5344CB8AC3E}">
        <p14:creationId xmlns:p14="http://schemas.microsoft.com/office/powerpoint/2010/main" val="2915158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376ABA4-F45C-E91C-A9AF-D219AD092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 to </a:t>
            </a:r>
            <a:r>
              <a:rPr lang="en-US" dirty="0" err="1"/>
              <a:t>Jupyter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8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04099-D5B5-20EB-492C-F0A946363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- Creating a Repository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19D784-89B6-AD61-B3F9-7CD400B647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85420" y="1825625"/>
            <a:ext cx="5087159" cy="4351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B277A2-7832-92DC-E733-76776F467E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New Repository</a:t>
            </a:r>
          </a:p>
          <a:p>
            <a:endParaRPr lang="en-US" dirty="0"/>
          </a:p>
          <a:p>
            <a:r>
              <a:rPr lang="en-US" dirty="0"/>
              <a:t>Public</a:t>
            </a:r>
          </a:p>
          <a:p>
            <a:endParaRPr lang="en-US" dirty="0"/>
          </a:p>
          <a:p>
            <a:r>
              <a:rPr lang="en-US" dirty="0"/>
              <a:t>Add a README file</a:t>
            </a:r>
          </a:p>
        </p:txBody>
      </p:sp>
    </p:spTree>
    <p:extLst>
      <p:ext uri="{BB962C8B-B14F-4D97-AF65-F5344CB8AC3E}">
        <p14:creationId xmlns:p14="http://schemas.microsoft.com/office/powerpoint/2010/main" val="642357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D0AFB-E211-7C8B-BCA1-0EA23C4B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Creating a Repository</a:t>
            </a:r>
          </a:p>
        </p:txBody>
      </p:sp>
      <p:pic>
        <p:nvPicPr>
          <p:cNvPr id="6" name="Content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21990F3-7C98-9770-2066-A417BC5352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53923" y="1865381"/>
            <a:ext cx="4884154" cy="4351338"/>
          </a:xfrm>
        </p:spPr>
      </p:pic>
    </p:spTree>
    <p:extLst>
      <p:ext uri="{BB962C8B-B14F-4D97-AF65-F5344CB8AC3E}">
        <p14:creationId xmlns:p14="http://schemas.microsoft.com/office/powerpoint/2010/main" val="419344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3303-194A-9FC2-CE73-D6599321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Creating an access token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D86070-AF5C-A67C-3F09-D68DAAACB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4349" y="1702563"/>
            <a:ext cx="6883301" cy="4351338"/>
          </a:xfrm>
        </p:spPr>
      </p:pic>
    </p:spTree>
    <p:extLst>
      <p:ext uri="{BB962C8B-B14F-4D97-AF65-F5344CB8AC3E}">
        <p14:creationId xmlns:p14="http://schemas.microsoft.com/office/powerpoint/2010/main" val="3001508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B3B9-7919-82A8-8013-CF48E374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Creating an access token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EF8A592-65F3-ACBD-00EF-ABE6EB29A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5779" y="1825625"/>
            <a:ext cx="5880441" cy="4351338"/>
          </a:xfrm>
        </p:spPr>
      </p:pic>
    </p:spTree>
    <p:extLst>
      <p:ext uri="{BB962C8B-B14F-4D97-AF65-F5344CB8AC3E}">
        <p14:creationId xmlns:p14="http://schemas.microsoft.com/office/powerpoint/2010/main" val="595030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4F728-8B17-0696-B2BD-0FA06F89C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Creating an access token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2FBE7223-5E2F-819E-8900-8C13DDE13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0505" y="1804604"/>
            <a:ext cx="5161804" cy="4351338"/>
          </a:xfr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569AD6A2-8BE7-541C-F1CE-9015A6D6DEE2}"/>
              </a:ext>
            </a:extLst>
          </p:cNvPr>
          <p:cNvSpPr/>
          <p:nvPr/>
        </p:nvSpPr>
        <p:spPr>
          <a:xfrm>
            <a:off x="3420505" y="3980273"/>
            <a:ext cx="5303081" cy="1337961"/>
          </a:xfrm>
          <a:prstGeom prst="frame">
            <a:avLst>
              <a:gd name="adj1" fmla="val 54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151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D316-348B-F61C-CC8F-2D65A3D10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Creating an access token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9E8FEF-2F8D-5356-BA8D-EE6D7387A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6789" y="1825625"/>
            <a:ext cx="8458422" cy="4351338"/>
          </a:xfrm>
        </p:spPr>
      </p:pic>
    </p:spTree>
    <p:extLst>
      <p:ext uri="{BB962C8B-B14F-4D97-AF65-F5344CB8AC3E}">
        <p14:creationId xmlns:p14="http://schemas.microsoft.com/office/powerpoint/2010/main" val="1190138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AF490-0934-AE0C-24F1-71A36CFCD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– Reproducing a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0B19D0-27EB-34E1-B9F6-9D265BB24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maybe submitting a pull request</a:t>
            </a:r>
          </a:p>
        </p:txBody>
      </p:sp>
    </p:spTree>
    <p:extLst>
      <p:ext uri="{BB962C8B-B14F-4D97-AF65-F5344CB8AC3E}">
        <p14:creationId xmlns:p14="http://schemas.microsoft.com/office/powerpoint/2010/main" val="432071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799195-426D-E66B-7D41-709D63804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Someone’s been bragging…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B85367-3FA7-0B14-AA0D-FBC3CD1E99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You’ve heard from colleagues a rival research lab has found a result that looks suspicious</a:t>
            </a:r>
          </a:p>
          <a:p>
            <a:endParaRPr lang="en-US" dirty="0"/>
          </a:p>
          <a:p>
            <a:r>
              <a:rPr lang="en-US" dirty="0"/>
              <a:t>Let’s look at the repository and see what is going on</a:t>
            </a:r>
          </a:p>
        </p:txBody>
      </p:sp>
      <p:pic>
        <p:nvPicPr>
          <p:cNvPr id="9" name="Content Placeholder 8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3CB96EA2-78D7-AC01-4F95-18AF1551A4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55222" y="1825625"/>
            <a:ext cx="4815555" cy="4351338"/>
          </a:xfrm>
        </p:spPr>
      </p:pic>
    </p:spTree>
    <p:extLst>
      <p:ext uri="{BB962C8B-B14F-4D97-AF65-F5344CB8AC3E}">
        <p14:creationId xmlns:p14="http://schemas.microsoft.com/office/powerpoint/2010/main" val="337317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81FF-C043-815C-D6F3-272F0943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Origin Story…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F13324A-BAF0-4B32-DA1E-FD483E68C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30044" y="365125"/>
            <a:ext cx="6856009" cy="60305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C0948B-45CB-98BB-7F52-A8F57A201AB5}"/>
              </a:ext>
            </a:extLst>
          </p:cNvPr>
          <p:cNvSpPr txBox="1"/>
          <p:nvPr/>
        </p:nvSpPr>
        <p:spPr>
          <a:xfrm>
            <a:off x="1093076" y="1975945"/>
            <a:ext cx="4036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Was lookup up Sci-Hub shenanigans</a:t>
            </a:r>
          </a:p>
          <a:p>
            <a:pPr marL="285750" indent="-285750">
              <a:buFontTx/>
              <a:buChar char="-"/>
            </a:pPr>
            <a:r>
              <a:rPr lang="en-US" dirty="0"/>
              <a:t>Came across ‘legitimate’ research on it</a:t>
            </a:r>
          </a:p>
        </p:txBody>
      </p:sp>
    </p:spTree>
    <p:extLst>
      <p:ext uri="{BB962C8B-B14F-4D97-AF65-F5344CB8AC3E}">
        <p14:creationId xmlns:p14="http://schemas.microsoft.com/office/powerpoint/2010/main" val="1655312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86A8-406E-B728-A3F9-09CEB5426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fix the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06768-9800-26FF-967B-EC064A46D0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We’ll ‘Fork’ the Repository</a:t>
            </a:r>
          </a:p>
        </p:txBody>
      </p:sp>
      <p:pic>
        <p:nvPicPr>
          <p:cNvPr id="6" name="Picture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38819F8D-CAD8-E9B1-03BD-1350934A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09" y="2676940"/>
            <a:ext cx="9532638" cy="207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74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47557-E1BB-C703-56AC-F904087C8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fix the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2B188-D242-9BBA-8B7F-6E23015243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Default options should be fine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A0EE55-6F79-B432-7A91-31E0007187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0081" y="1825625"/>
            <a:ext cx="49458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22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BCA5-46E1-5ADC-C11D-2A1ABB1F1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fix the error</a:t>
            </a:r>
          </a:p>
        </p:txBody>
      </p:sp>
      <p:pic>
        <p:nvPicPr>
          <p:cNvPr id="6" name="Content Placeholder 5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EE23372F-C8DB-C6BF-4BB4-8535E56D09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83015"/>
            <a:ext cx="5181600" cy="2636558"/>
          </a:xfrm>
        </p:spPr>
      </p:pic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0D2121-140E-A98A-32E3-EDA913EF85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500396"/>
            <a:ext cx="5181600" cy="3001796"/>
          </a:xfrm>
        </p:spPr>
      </p:pic>
    </p:spTree>
    <p:extLst>
      <p:ext uri="{BB962C8B-B14F-4D97-AF65-F5344CB8AC3E}">
        <p14:creationId xmlns:p14="http://schemas.microsoft.com/office/powerpoint/2010/main" val="3214804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9682-4452-1F2F-474D-417293C8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 Token –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F3E05-3F95-6830-3D56-D4B79F04CA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will generated a new token for this part of the workshop as well.</a:t>
            </a:r>
          </a:p>
          <a:p>
            <a:r>
              <a:rPr lang="en-US" dirty="0"/>
              <a:t>Navigate to your profile</a:t>
            </a:r>
          </a:p>
          <a:p>
            <a:endParaRPr lang="en-US" dirty="0"/>
          </a:p>
          <a:p>
            <a:r>
              <a:rPr lang="en-US" dirty="0"/>
              <a:t>Click ‘Developer settings’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F54DB1B-286E-426A-A7B8-D30DE0AB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950" y="2842315"/>
            <a:ext cx="27305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38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613A3E-47A2-0582-5ECB-C5CFA7E7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 Token - again</a:t>
            </a:r>
          </a:p>
        </p:txBody>
      </p:sp>
      <p:pic>
        <p:nvPicPr>
          <p:cNvPr id="10" name="Content Placeholder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A700D5B-A1F0-1B62-6107-373F2FF31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215" y="1972331"/>
            <a:ext cx="5397500" cy="3898900"/>
          </a:xfrm>
        </p:spPr>
      </p:pic>
    </p:spTree>
    <p:extLst>
      <p:ext uri="{BB962C8B-B14F-4D97-AF65-F5344CB8AC3E}">
        <p14:creationId xmlns:p14="http://schemas.microsoft.com/office/powerpoint/2010/main" val="2249662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C7F67-51A9-104A-F3BA-21DDC936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 Token - again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496AEA8-11D5-A6AC-7BE9-411D5C445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42220"/>
            <a:ext cx="10515600" cy="3318147"/>
          </a:xfrm>
        </p:spPr>
      </p:pic>
    </p:spTree>
    <p:extLst>
      <p:ext uri="{BB962C8B-B14F-4D97-AF65-F5344CB8AC3E}">
        <p14:creationId xmlns:p14="http://schemas.microsoft.com/office/powerpoint/2010/main" val="1934692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DB46-7122-B9AD-9586-F6D389EDB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 Token - again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963A71-1A4F-6B3C-3E1E-CFA1E556E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3616" y="1825625"/>
            <a:ext cx="6584768" cy="4351338"/>
          </a:xfrm>
        </p:spPr>
      </p:pic>
    </p:spTree>
    <p:extLst>
      <p:ext uri="{BB962C8B-B14F-4D97-AF65-F5344CB8AC3E}">
        <p14:creationId xmlns:p14="http://schemas.microsoft.com/office/powerpoint/2010/main" val="2600026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06B7B-0469-0E56-1745-293CEE6B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 – Token - again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BE9BD8D-2633-DA97-2EB7-17B852F16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4577" y="1825625"/>
            <a:ext cx="7822845" cy="4351338"/>
          </a:xfrm>
        </p:spPr>
      </p:pic>
    </p:spTree>
    <p:extLst>
      <p:ext uri="{BB962C8B-B14F-4D97-AF65-F5344CB8AC3E}">
        <p14:creationId xmlns:p14="http://schemas.microsoft.com/office/powerpoint/2010/main" val="441704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EF535-CCCD-1FF5-E477-B4AF1DEC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 Token - again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523861-6C32-A2A7-A5FE-4A004C5F8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637270"/>
            <a:ext cx="10515600" cy="2728047"/>
          </a:xfr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ECFCD305-F7B6-823A-B6D5-0D4E4E4FCB63}"/>
              </a:ext>
            </a:extLst>
          </p:cNvPr>
          <p:cNvSpPr/>
          <p:nvPr/>
        </p:nvSpPr>
        <p:spPr>
          <a:xfrm>
            <a:off x="1222282" y="3228055"/>
            <a:ext cx="10131518" cy="10999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810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1A102-44E3-32D9-62FB-BA0A871B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 Token - again</a:t>
            </a:r>
          </a:p>
        </p:txBody>
      </p:sp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FCB610-54B6-0E65-151D-D66CEF100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09523"/>
            <a:ext cx="10515600" cy="2783541"/>
          </a:xfr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7A48D80A-AE65-BFBF-2E0A-BAAC0C514550}"/>
              </a:ext>
            </a:extLst>
          </p:cNvPr>
          <p:cNvSpPr/>
          <p:nvPr/>
        </p:nvSpPr>
        <p:spPr>
          <a:xfrm>
            <a:off x="1222282" y="3228055"/>
            <a:ext cx="10131518" cy="10999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6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8A614-7D6D-0917-2EDB-F6CA8F8B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Origin Story…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67F1849-2F4D-B7C3-D73A-37CBF686E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0833" y="428852"/>
            <a:ext cx="6696600" cy="6064023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407E5-3828-5291-A70C-50FF381FCF6A}"/>
              </a:ext>
            </a:extLst>
          </p:cNvPr>
          <p:cNvSpPr/>
          <p:nvPr/>
        </p:nvSpPr>
        <p:spPr>
          <a:xfrm>
            <a:off x="5129048" y="4403834"/>
            <a:ext cx="4708635" cy="22702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BC5A6-6F1F-5F16-BD6B-164F6D9F87F6}"/>
              </a:ext>
            </a:extLst>
          </p:cNvPr>
          <p:cNvSpPr txBox="1"/>
          <p:nvPr/>
        </p:nvSpPr>
        <p:spPr>
          <a:xfrm>
            <a:off x="1080461" y="2585647"/>
            <a:ext cx="3499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Found a link to a data record</a:t>
            </a:r>
          </a:p>
          <a:p>
            <a:pPr marL="285750" indent="-285750">
              <a:buFontTx/>
              <a:buChar char="-"/>
            </a:pPr>
            <a:r>
              <a:rPr lang="en-US" dirty="0"/>
              <a:t>Some files!</a:t>
            </a:r>
          </a:p>
          <a:p>
            <a:pPr marL="285750" indent="-285750">
              <a:buFontTx/>
              <a:buChar char="-"/>
            </a:pPr>
            <a:r>
              <a:rPr lang="en-US" dirty="0"/>
              <a:t>I could re-use those!</a:t>
            </a:r>
          </a:p>
        </p:txBody>
      </p:sp>
    </p:spTree>
    <p:extLst>
      <p:ext uri="{BB962C8B-B14F-4D97-AF65-F5344CB8AC3E}">
        <p14:creationId xmlns:p14="http://schemas.microsoft.com/office/powerpoint/2010/main" val="397320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8ECD-0F5D-2F3F-857B-FC487428D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 Token - again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BB500E0-CCB7-8DD6-B5BE-C38ED9219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62578"/>
            <a:ext cx="10515600" cy="3077432"/>
          </a:xfrm>
        </p:spPr>
      </p:pic>
    </p:spTree>
    <p:extLst>
      <p:ext uri="{BB962C8B-B14F-4D97-AF65-F5344CB8AC3E}">
        <p14:creationId xmlns:p14="http://schemas.microsoft.com/office/powerpoint/2010/main" val="2451189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736E-1358-9248-29B5-3E9F3E1D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 Token - again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30D4D5-9691-B477-B94D-F47DFB475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1000" y="2064544"/>
            <a:ext cx="8890000" cy="3873500"/>
          </a:xfrm>
        </p:spPr>
      </p:pic>
    </p:spTree>
    <p:extLst>
      <p:ext uri="{BB962C8B-B14F-4D97-AF65-F5344CB8AC3E}">
        <p14:creationId xmlns:p14="http://schemas.microsoft.com/office/powerpoint/2010/main" val="3933643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505FB5-2060-926E-50B5-1F6EDDA6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 up the Notebook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DF78A0-4994-6B13-E250-A6AA4F674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part2.ipynb</a:t>
            </a:r>
          </a:p>
        </p:txBody>
      </p:sp>
    </p:spTree>
    <p:extLst>
      <p:ext uri="{BB962C8B-B14F-4D97-AF65-F5344CB8AC3E}">
        <p14:creationId xmlns:p14="http://schemas.microsoft.com/office/powerpoint/2010/main" val="165908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12E2A-BD30-6495-1DFD-52CEF389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9730DD-688E-9D93-212E-D294EACD64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You’ll quickly learn that I am huge fan of </a:t>
            </a:r>
            <a:r>
              <a:rPr lang="en-US" dirty="0" err="1"/>
              <a:t>Jupyter</a:t>
            </a:r>
            <a:r>
              <a:rPr lang="en-US" dirty="0"/>
              <a:t> in all of its different </a:t>
            </a:r>
            <a:r>
              <a:rPr lang="en-US" dirty="0" err="1"/>
              <a:t>flavours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F89EE-A00A-703A-F489-C09F0CD75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Works really good as both a teaching and research environment</a:t>
            </a:r>
          </a:p>
        </p:txBody>
      </p:sp>
    </p:spTree>
    <p:extLst>
      <p:ext uri="{BB962C8B-B14F-4D97-AF65-F5344CB8AC3E}">
        <p14:creationId xmlns:p14="http://schemas.microsoft.com/office/powerpoint/2010/main" val="3686845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7341-A3BA-CD31-CDDF-CA9EC0A8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! –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8AA66-5B2B-B789-56AA-9FCC6C7E88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Teaching</a:t>
            </a:r>
          </a:p>
          <a:p>
            <a:r>
              <a:rPr lang="en-US" dirty="0"/>
              <a:t>Provides a structured code environment that you can share with learners</a:t>
            </a:r>
          </a:p>
          <a:p>
            <a:r>
              <a:rPr lang="en-US" dirty="0"/>
              <a:t>For example, can provide half completed code and ask them to fill in the details. (*ahem*)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9342A-20A2-22A2-EAA3-EFE69D8EA2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</a:t>
            </a:r>
          </a:p>
          <a:p>
            <a:r>
              <a:rPr lang="en-US" dirty="0"/>
              <a:t>You can do your analysis in a self-documenting process</a:t>
            </a:r>
          </a:p>
          <a:p>
            <a:r>
              <a:rPr lang="en-US" dirty="0"/>
              <a:t>Mix of Markdown and Code creates a very readable end product.</a:t>
            </a:r>
          </a:p>
        </p:txBody>
      </p:sp>
    </p:spTree>
    <p:extLst>
      <p:ext uri="{BB962C8B-B14F-4D97-AF65-F5344CB8AC3E}">
        <p14:creationId xmlns:p14="http://schemas.microsoft.com/office/powerpoint/2010/main" val="1637659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D6B86-8104-DF25-A8A4-A5C6FA1CE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! – Home Machine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884EDFF3-0DC8-C44B-B244-7C2058E004CA}"/>
              </a:ext>
            </a:extLst>
          </p:cNvPr>
          <p:cNvSpPr/>
          <p:nvPr/>
        </p:nvSpPr>
        <p:spPr>
          <a:xfrm>
            <a:off x="4382815" y="2377966"/>
            <a:ext cx="914400" cy="10510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D20B3-98CB-A3F6-AC3E-BEC743A18929}"/>
              </a:ext>
            </a:extLst>
          </p:cNvPr>
          <p:cNvSpPr/>
          <p:nvPr/>
        </p:nvSpPr>
        <p:spPr>
          <a:xfrm>
            <a:off x="3363311" y="2461681"/>
            <a:ext cx="924910" cy="746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CE254D-DC22-3E6C-FE64-EEF911A04F5E}"/>
              </a:ext>
            </a:extLst>
          </p:cNvPr>
          <p:cNvSpPr/>
          <p:nvPr/>
        </p:nvSpPr>
        <p:spPr>
          <a:xfrm>
            <a:off x="3363311" y="3809264"/>
            <a:ext cx="830317" cy="1702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0D57B8-D956-7407-4658-2EA2B2DACBD7}"/>
              </a:ext>
            </a:extLst>
          </p:cNvPr>
          <p:cNvSpPr/>
          <p:nvPr/>
        </p:nvSpPr>
        <p:spPr>
          <a:xfrm>
            <a:off x="4456384" y="3819773"/>
            <a:ext cx="830317" cy="1702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3EE687C2-4A28-3EF2-D656-96B5A9B8B28C}"/>
              </a:ext>
            </a:extLst>
          </p:cNvPr>
          <p:cNvSpPr/>
          <p:nvPr/>
        </p:nvSpPr>
        <p:spPr>
          <a:xfrm>
            <a:off x="2627585" y="1921917"/>
            <a:ext cx="3657599" cy="3795712"/>
          </a:xfrm>
          <a:prstGeom prst="frame">
            <a:avLst>
              <a:gd name="adj1" fmla="val 2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0BA4F13-33A5-1612-ECD3-C4AB915A2B91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 flipV="1">
            <a:off x="3778471" y="3352800"/>
            <a:ext cx="888125" cy="45646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472F3A3-F138-D1FF-09E5-00DBEA6E5DF9}"/>
              </a:ext>
            </a:extLst>
          </p:cNvPr>
          <p:cNvCxnSpPr/>
          <p:nvPr/>
        </p:nvCxnSpPr>
        <p:spPr>
          <a:xfrm rot="5400000">
            <a:off x="4639373" y="3456223"/>
            <a:ext cx="380264" cy="32581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7E71E4-7823-9452-9F34-A05406365D49}"/>
              </a:ext>
            </a:extLst>
          </p:cNvPr>
          <p:cNvSpPr txBox="1"/>
          <p:nvPr/>
        </p:nvSpPr>
        <p:spPr>
          <a:xfrm>
            <a:off x="6779173" y="2138515"/>
            <a:ext cx="380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Using something like Anaconda Navigator</a:t>
            </a:r>
          </a:p>
        </p:txBody>
      </p:sp>
    </p:spTree>
    <p:extLst>
      <p:ext uri="{BB962C8B-B14F-4D97-AF65-F5344CB8AC3E}">
        <p14:creationId xmlns:p14="http://schemas.microsoft.com/office/powerpoint/2010/main" val="876119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D6B86-8104-DF25-A8A4-A5C6FA1CE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! – Hosted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884EDFF3-0DC8-C44B-B244-7C2058E004CA}"/>
              </a:ext>
            </a:extLst>
          </p:cNvPr>
          <p:cNvSpPr/>
          <p:nvPr/>
        </p:nvSpPr>
        <p:spPr>
          <a:xfrm>
            <a:off x="4382815" y="2377966"/>
            <a:ext cx="914400" cy="10510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D20B3-98CB-A3F6-AC3E-BEC743A18929}"/>
              </a:ext>
            </a:extLst>
          </p:cNvPr>
          <p:cNvSpPr/>
          <p:nvPr/>
        </p:nvSpPr>
        <p:spPr>
          <a:xfrm>
            <a:off x="3363311" y="2461681"/>
            <a:ext cx="924910" cy="746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CE254D-DC22-3E6C-FE64-EEF911A04F5E}"/>
              </a:ext>
            </a:extLst>
          </p:cNvPr>
          <p:cNvSpPr/>
          <p:nvPr/>
        </p:nvSpPr>
        <p:spPr>
          <a:xfrm>
            <a:off x="3363311" y="3809264"/>
            <a:ext cx="830317" cy="1702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0D57B8-D956-7407-4658-2EA2B2DACBD7}"/>
              </a:ext>
            </a:extLst>
          </p:cNvPr>
          <p:cNvSpPr/>
          <p:nvPr/>
        </p:nvSpPr>
        <p:spPr>
          <a:xfrm>
            <a:off x="4456384" y="3819773"/>
            <a:ext cx="830317" cy="1702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3EE687C2-4A28-3EF2-D656-96B5A9B8B28C}"/>
              </a:ext>
            </a:extLst>
          </p:cNvPr>
          <p:cNvSpPr/>
          <p:nvPr/>
        </p:nvSpPr>
        <p:spPr>
          <a:xfrm>
            <a:off x="2627585" y="1921917"/>
            <a:ext cx="3657599" cy="3795712"/>
          </a:xfrm>
          <a:prstGeom prst="frame">
            <a:avLst>
              <a:gd name="adj1" fmla="val 2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0BA4F13-33A5-1612-ECD3-C4AB915A2B91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 flipV="1">
            <a:off x="3778471" y="3352800"/>
            <a:ext cx="888125" cy="45646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472F3A3-F138-D1FF-09E5-00DBEA6E5DF9}"/>
              </a:ext>
            </a:extLst>
          </p:cNvPr>
          <p:cNvCxnSpPr/>
          <p:nvPr/>
        </p:nvCxnSpPr>
        <p:spPr>
          <a:xfrm rot="5400000">
            <a:off x="4639373" y="3456223"/>
            <a:ext cx="380264" cy="32581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FA50EC-9B09-047F-1EBA-71B382ED006B}"/>
              </a:ext>
            </a:extLst>
          </p:cNvPr>
          <p:cNvSpPr txBox="1"/>
          <p:nvPr/>
        </p:nvSpPr>
        <p:spPr>
          <a:xfrm>
            <a:off x="6779173" y="2138515"/>
            <a:ext cx="380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Using something like </a:t>
            </a:r>
            <a:r>
              <a:rPr lang="en-US" dirty="0" err="1"/>
              <a:t>myBinder</a:t>
            </a:r>
            <a:r>
              <a:rPr lang="en-US" dirty="0"/>
              <a:t> or Google Colab</a:t>
            </a:r>
          </a:p>
        </p:txBody>
      </p:sp>
    </p:spTree>
    <p:extLst>
      <p:ext uri="{BB962C8B-B14F-4D97-AF65-F5344CB8AC3E}">
        <p14:creationId xmlns:p14="http://schemas.microsoft.com/office/powerpoint/2010/main" val="369097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D350E7-B169-5318-841F-88B298785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&amp;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729877-7E5C-9C4E-8464-A459FB87F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then is to save:</a:t>
            </a:r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Anything else specific to our runtime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 that data reusability is possible:</a:t>
            </a:r>
          </a:p>
          <a:p>
            <a:pPr lvl="1"/>
            <a:r>
              <a:rPr lang="en-US" dirty="0"/>
              <a:t>For verification</a:t>
            </a:r>
          </a:p>
          <a:p>
            <a:pPr lvl="1"/>
            <a:r>
              <a:rPr lang="en-US" dirty="0"/>
              <a:t>Further research</a:t>
            </a:r>
          </a:p>
          <a:p>
            <a:pPr lvl="1"/>
            <a:r>
              <a:rPr lang="en-US" dirty="0"/>
              <a:t>Long term preservation</a:t>
            </a:r>
          </a:p>
        </p:txBody>
      </p:sp>
    </p:spTree>
    <p:extLst>
      <p:ext uri="{BB962C8B-B14F-4D97-AF65-F5344CB8AC3E}">
        <p14:creationId xmlns:p14="http://schemas.microsoft.com/office/powerpoint/2010/main" val="4503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B15981-7B7E-BFEE-15D4-BDB4CD78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– Saving your project in GitHub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C0106-F48A-96E3-7E01-5D5B250EC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from scratch</a:t>
            </a:r>
          </a:p>
        </p:txBody>
      </p:sp>
    </p:spTree>
    <p:extLst>
      <p:ext uri="{BB962C8B-B14F-4D97-AF65-F5344CB8AC3E}">
        <p14:creationId xmlns:p14="http://schemas.microsoft.com/office/powerpoint/2010/main" val="3819442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10087</TotalTime>
  <Words>641</Words>
  <Application>Microsoft Macintosh PowerPoint</Application>
  <PresentationFormat>Widescreen</PresentationFormat>
  <Paragraphs>138</Paragraphs>
  <Slides>32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RDM in Jupyter</vt:lpstr>
      <vt:lpstr>My Origin Story…</vt:lpstr>
      <vt:lpstr>My Origin Story…</vt:lpstr>
      <vt:lpstr>Jupyter!</vt:lpstr>
      <vt:lpstr>Jupyter! – Use Cases</vt:lpstr>
      <vt:lpstr>Jupyter! – Home Machine</vt:lpstr>
      <vt:lpstr>Jupyter! – Hosted</vt:lpstr>
      <vt:lpstr>Usability &amp; Jupyter</vt:lpstr>
      <vt:lpstr>Part 1 – Saving your project in GitHub</vt:lpstr>
      <vt:lpstr>The ’Research’</vt:lpstr>
      <vt:lpstr>Over to Jupyter</vt:lpstr>
      <vt:lpstr>GitHub - Creating a Repository</vt:lpstr>
      <vt:lpstr>GitHub – Creating a Repository</vt:lpstr>
      <vt:lpstr>GitHub – Creating an access token</vt:lpstr>
      <vt:lpstr>GitHub – Creating an access token</vt:lpstr>
      <vt:lpstr>GitHub – Creating an access token</vt:lpstr>
      <vt:lpstr>GitHub – Creating an access token</vt:lpstr>
      <vt:lpstr>Part 2 – Reproducing a Project</vt:lpstr>
      <vt:lpstr>Someone’s been bragging…</vt:lpstr>
      <vt:lpstr>Let’s fix the error</vt:lpstr>
      <vt:lpstr>Let’s fix the error</vt:lpstr>
      <vt:lpstr>Let’s fix the error</vt:lpstr>
      <vt:lpstr>GH Token – again</vt:lpstr>
      <vt:lpstr>GH Token - again</vt:lpstr>
      <vt:lpstr>GH Token - again</vt:lpstr>
      <vt:lpstr>GH Token - again</vt:lpstr>
      <vt:lpstr>GH – Token - again</vt:lpstr>
      <vt:lpstr>GH Token - again</vt:lpstr>
      <vt:lpstr>GH Token - again</vt:lpstr>
      <vt:lpstr>GH Token - again</vt:lpstr>
      <vt:lpstr>GH Token - again</vt:lpstr>
      <vt:lpstr>Fire up the Notebook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RDM in Jupyter</dc:title>
  <dc:creator>Review</dc:creator>
  <cp:lastModifiedBy>Review</cp:lastModifiedBy>
  <cp:revision>12</cp:revision>
  <dcterms:created xsi:type="dcterms:W3CDTF">2023-02-06T20:46:33Z</dcterms:created>
  <dcterms:modified xsi:type="dcterms:W3CDTF">2023-02-14T20:21:59Z</dcterms:modified>
</cp:coreProperties>
</file>